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99" r:id="rId3"/>
    <p:sldId id="303" r:id="rId4"/>
    <p:sldId id="304" r:id="rId5"/>
    <p:sldId id="297" r:id="rId6"/>
    <p:sldId id="256" r:id="rId7"/>
    <p:sldId id="261" r:id="rId8"/>
    <p:sldId id="262" r:id="rId9"/>
    <p:sldId id="264" r:id="rId10"/>
    <p:sldId id="272" r:id="rId11"/>
    <p:sldId id="265" r:id="rId12"/>
    <p:sldId id="278" r:id="rId13"/>
    <p:sldId id="284" r:id="rId14"/>
    <p:sldId id="293" r:id="rId15"/>
    <p:sldId id="279" r:id="rId16"/>
    <p:sldId id="300" r:id="rId17"/>
    <p:sldId id="280" r:id="rId18"/>
    <p:sldId id="281" r:id="rId19"/>
    <p:sldId id="301" r:id="rId20"/>
    <p:sldId id="270" r:id="rId21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1814-BBE0-4BA4-AE90-F0FB4EA66D60}" type="datetimeFigureOut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8AD0-354B-466D-A1F2-307416BDE9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22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8AD0-354B-466D-A1F2-307416BDE97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33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0771-C01B-4E52-B935-8BBC40BC1ED8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3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5B67-EA8B-4707-A6B6-B15259D434D9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69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239A-E0C8-49F9-9C1F-F6A94B790C30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91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4C42-761C-45C0-9AD9-8D89BBE7865A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53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68B0-D8A6-4C47-830E-8C55E6FBE7C1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9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EBCE-FD5A-4429-81CE-7D20A64B6FCB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96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A56C-43E8-4B61-94E8-54DC565C5CC0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21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9444-F34F-4E43-9F5D-65D7F5572F5A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0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B3A5-4FFA-48D7-9B3D-AF4ABA7504C4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0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0066-027F-41B5-B18B-41B73534061E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41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F48E-A388-4407-9E43-8A710044D0F3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15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F392-22E1-4792-8746-ED4670F267BE}" type="datetime1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6288-E29D-4A0F-B644-DE088B2CE5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38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his.hsc.ac.kr/websquare/websquare.jsp?w2xPath=/ui/system/login.x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461818" y="1468582"/>
            <a:ext cx="11102109" cy="296487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28156" y="2038421"/>
            <a:ext cx="7596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2024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학년도 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1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학기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  <a:p>
            <a:pPr algn="ctr"/>
            <a:r>
              <a:rPr lang="ko-KR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자율교양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수강신청 안내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29" y="5560403"/>
            <a:ext cx="4886847" cy="1058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3565" y="3792747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-</a:t>
            </a:r>
            <a:r>
              <a:rPr lang="ko-KR" altLang="en-US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건축디자인과</a:t>
            </a:r>
            <a:r>
              <a:rPr lang="en-US" altLang="ko-KR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-</a:t>
            </a:r>
            <a:endParaRPr lang="ko-KR" altLang="en-US" sz="2800" dirty="0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06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638" y="252439"/>
            <a:ext cx="7464098" cy="570039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5725" y="4752975"/>
            <a:ext cx="11991975" cy="1866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49225" y="4942294"/>
            <a:ext cx="111059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※ 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수강인원이 마감된 과목은 개설강좌관리에 교과목이 나타나지 않음</a:t>
            </a:r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!</a:t>
            </a:r>
          </a:p>
          <a:p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※ </a:t>
            </a:r>
            <a:r>
              <a:rPr lang="ko-KR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수강인원이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마감된 과목이라도 수강취소인원 발생시 수강신청가능</a:t>
            </a:r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!</a:t>
            </a:r>
          </a:p>
          <a:p>
            <a:r>
              <a:rPr lang="en-US" altLang="ko-KR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※ </a:t>
            </a:r>
            <a:r>
              <a:rPr lang="ko-KR" alt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과목명이 다르더라도 </a:t>
            </a:r>
            <a:r>
              <a:rPr lang="ko-KR" altLang="en-US" sz="2800" u="sng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동일시간</a:t>
            </a:r>
            <a:r>
              <a:rPr lang="en-US" altLang="ko-KR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(</a:t>
            </a:r>
            <a:r>
              <a:rPr lang="ko-KR" alt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교시</a:t>
            </a:r>
            <a:r>
              <a:rPr lang="en-US" altLang="ko-KR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)</a:t>
            </a:r>
            <a:r>
              <a:rPr lang="ko-KR" altLang="en-US" sz="28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수강신청 불가</a:t>
            </a:r>
            <a:endParaRPr lang="en-US" altLang="ko-KR" sz="2800" b="0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14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20" y="1162050"/>
            <a:ext cx="5906392" cy="44558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5" y="1133475"/>
            <a:ext cx="5865152" cy="447926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617657" y="2379172"/>
            <a:ext cx="384415" cy="202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39478" y="560367"/>
            <a:ext cx="4081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① 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학년 구분 없이 신청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1885950" y="1233628"/>
            <a:ext cx="19050" cy="1040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051423" y="2370686"/>
            <a:ext cx="392024" cy="2424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78077" y="548700"/>
            <a:ext cx="5622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② 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분반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, 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과목명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, 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담당교수 확인 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4320696" y="1787686"/>
            <a:ext cx="456747" cy="543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>
            <a:off x="5014913" y="1609725"/>
            <a:ext cx="600075" cy="732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3994144" y="2370688"/>
            <a:ext cx="479173" cy="197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95825" y="2370687"/>
            <a:ext cx="433908" cy="207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359517" y="5680560"/>
            <a:ext cx="3579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③ 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추가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버튼 클릭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311716" y="2370688"/>
            <a:ext cx="572656" cy="3471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flipH="1">
            <a:off x="2443447" y="1233628"/>
            <a:ext cx="4771327" cy="110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6164744" y="5650130"/>
            <a:ext cx="3589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④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[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확인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버튼 클릭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29" name="직선 화살표 연결선 28"/>
          <p:cNvCxnSpPr>
            <a:stCxn id="19" idx="2"/>
          </p:cNvCxnSpPr>
          <p:nvPr/>
        </p:nvCxnSpPr>
        <p:spPr>
          <a:xfrm flipV="1">
            <a:off x="9085016" y="2469453"/>
            <a:ext cx="526063" cy="3148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9443392" y="1871833"/>
            <a:ext cx="479173" cy="328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3324199" y="2856322"/>
            <a:ext cx="2080816" cy="2747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3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74293" y="2786566"/>
            <a:ext cx="6405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3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.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수강신청확인 방법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29" y="5560403"/>
            <a:ext cx="4886847" cy="1058076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40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53" y="587202"/>
            <a:ext cx="9632208" cy="59012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396007" y="1949551"/>
            <a:ext cx="683492" cy="281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670909" y="2637003"/>
            <a:ext cx="3175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③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수강신청현황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클릭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2236518" y="2230603"/>
            <a:ext cx="626751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239180" y="1669612"/>
            <a:ext cx="545914" cy="15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941163" y="772998"/>
            <a:ext cx="468020" cy="19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788080" y="644254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① 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서비스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72164" y="1456049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②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수업정보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003139" y="1686881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3484720" y="877744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66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4" y="609601"/>
            <a:ext cx="10339947" cy="559117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943100" y="2362200"/>
            <a:ext cx="4762500" cy="15906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9" y="3492272"/>
            <a:ext cx="3522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수강신청현황 확인</a:t>
            </a:r>
            <a:r>
              <a:rPr lang="en-US" altLang="ko-KR" sz="32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!</a:t>
            </a:r>
            <a:endParaRPr lang="ko-KR" altLang="en-US" sz="3200" dirty="0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686925" y="4914900"/>
            <a:ext cx="1500746" cy="4381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894" y="4706997"/>
            <a:ext cx="6633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신청학점</a:t>
            </a:r>
            <a:r>
              <a:rPr lang="ko-KR" altLang="en-US" sz="32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확인 필수</a:t>
            </a:r>
            <a:endParaRPr lang="en-US" altLang="ko-KR" sz="3200" dirty="0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  <a:p>
            <a:r>
              <a:rPr lang="en-US" altLang="ko-KR" sz="32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※ </a:t>
            </a:r>
            <a:r>
              <a:rPr lang="ko-KR" altLang="en-US" sz="32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한 학기 </a:t>
            </a:r>
            <a:r>
              <a:rPr lang="ko-KR" altLang="en-US" sz="3200" dirty="0">
                <a:solidFill>
                  <a:srgbClr val="C00000"/>
                </a:solidFill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최대 </a:t>
            </a:r>
            <a:r>
              <a:rPr lang="en-US" altLang="ko-KR" sz="3200" dirty="0">
                <a:solidFill>
                  <a:srgbClr val="C00000"/>
                </a:solidFill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24</a:t>
            </a:r>
            <a:r>
              <a:rPr lang="ko-KR" altLang="en-US" sz="3200" dirty="0">
                <a:solidFill>
                  <a:srgbClr val="C00000"/>
                </a:solidFill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학점</a:t>
            </a:r>
            <a:r>
              <a:rPr lang="ko-KR" altLang="en-US" sz="32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까지 </a:t>
            </a:r>
            <a:r>
              <a:rPr lang="ko-KR" altLang="en-US" sz="3200" dirty="0" err="1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수강가능</a:t>
            </a:r>
            <a:endParaRPr lang="ko-KR" altLang="en-US" sz="3200" dirty="0"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6802778" y="3208912"/>
            <a:ext cx="626751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8377441" y="5353050"/>
            <a:ext cx="10835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84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75094" y="2786566"/>
            <a:ext cx="6404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4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.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수강신청취소 방법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29" y="5560403"/>
            <a:ext cx="4886847" cy="105807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03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53" y="587202"/>
            <a:ext cx="9632208" cy="59012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05435" y="1819907"/>
            <a:ext cx="545914" cy="15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692395" y="2451407"/>
            <a:ext cx="3227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③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수강신청입력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클릭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2236518" y="2054434"/>
            <a:ext cx="626751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239180" y="1669612"/>
            <a:ext cx="545914" cy="15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41163" y="772998"/>
            <a:ext cx="468020" cy="19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692830" y="596629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① 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서비스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91214" y="1456049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②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수업정보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2003139" y="1686881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3484720" y="877744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9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" y="1693381"/>
            <a:ext cx="6080990" cy="332974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733835" y="2729512"/>
            <a:ext cx="419101" cy="155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75736" y="586228"/>
            <a:ext cx="10865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① 수강신청목록에서 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취소하고싶은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강좌 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수강취소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버튼 클릭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943385" y="1396259"/>
            <a:ext cx="0" cy="12483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693382"/>
            <a:ext cx="5803372" cy="332974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286874" y="2000250"/>
            <a:ext cx="385835" cy="218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75737" y="5674363"/>
            <a:ext cx="53495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② 취소 팝업 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확인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버튼 클릭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4174909" y="2387842"/>
            <a:ext cx="5041852" cy="3094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14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09934" y="2786566"/>
            <a:ext cx="5934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5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.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시간표 확인 방법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29" y="5560403"/>
            <a:ext cx="4886847" cy="1058076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04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53" y="587202"/>
            <a:ext cx="9632208" cy="59012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319647" y="2828894"/>
            <a:ext cx="683492" cy="281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4304" y="2713203"/>
            <a:ext cx="29690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③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시간표 조회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클릭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2003139" y="2926700"/>
            <a:ext cx="702461" cy="14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239180" y="1669612"/>
            <a:ext cx="545914" cy="15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941163" y="772998"/>
            <a:ext cx="468020" cy="19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788080" y="644254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① 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서비스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472164" y="1456049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②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수업정보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003139" y="1686881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3484720" y="877744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71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42795" y="2786566"/>
            <a:ext cx="586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1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.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교양 교과목 안내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29" y="5560403"/>
            <a:ext cx="4886847" cy="105807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435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73" y="946984"/>
            <a:ext cx="10435578" cy="492182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148458" y="1920021"/>
            <a:ext cx="1551071" cy="3838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492567" y="239857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48562" y="5868806"/>
            <a:ext cx="58080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수강신청한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수업시간표확인 가능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34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807512" y="467872"/>
            <a:ext cx="848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교양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DAY(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월요일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)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편성 안내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체 Medium" panose="020B0603000000000000" pitchFamily="34" charset="-127"/>
              <a:ea typeface="한림체 Medium" panose="020B0603000000000000" pitchFamily="34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228126"/>
              </p:ext>
            </p:extLst>
          </p:nvPr>
        </p:nvGraphicFramePr>
        <p:xfrm>
          <a:off x="692780" y="1583707"/>
          <a:ext cx="10806440" cy="254703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91083">
                  <a:extLst>
                    <a:ext uri="{9D8B030D-6E8A-4147-A177-3AD203B41FA5}">
                      <a16:colId xmlns:a16="http://schemas.microsoft.com/office/drawing/2014/main" val="1525037645"/>
                    </a:ext>
                  </a:extLst>
                </a:gridCol>
                <a:gridCol w="3112137">
                  <a:extLst>
                    <a:ext uri="{9D8B030D-6E8A-4147-A177-3AD203B41FA5}">
                      <a16:colId xmlns:a16="http://schemas.microsoft.com/office/drawing/2014/main" val="3870221585"/>
                    </a:ext>
                  </a:extLst>
                </a:gridCol>
                <a:gridCol w="2701610">
                  <a:extLst>
                    <a:ext uri="{9D8B030D-6E8A-4147-A177-3AD203B41FA5}">
                      <a16:colId xmlns:a16="http://schemas.microsoft.com/office/drawing/2014/main" val="407246603"/>
                    </a:ext>
                  </a:extLst>
                </a:gridCol>
                <a:gridCol w="2701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7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자율교양</a:t>
                      </a:r>
                      <a:endParaRPr lang="ko-KR" altLang="en-US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dirty="0" err="1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endParaRPr lang="ko-KR" altLang="en-US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교양</a:t>
                      </a:r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DAY</a:t>
                      </a:r>
                    </a:p>
                    <a:p>
                      <a:pPr algn="ctr" latinLnBrk="1"/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전공편성가능여부</a:t>
                      </a:r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※</a:t>
                      </a:r>
                      <a:endParaRPr lang="ko-KR" altLang="en-US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034136"/>
                  </a:ext>
                </a:extLst>
              </a:tr>
              <a:tr h="6308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개</a:t>
                      </a:r>
                      <a:endParaRPr lang="en-US" altLang="ko-KR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(1-2/7-8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 중 선택</a:t>
                      </a:r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  <a:endParaRPr lang="ko-KR" altLang="en-US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개</a:t>
                      </a:r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b="1" dirty="0">
                          <a:solidFill>
                            <a:srgbClr val="FF0000"/>
                          </a:solidFill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오전</a:t>
                      </a:r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rgbClr val="FF0000"/>
                          </a:solidFill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불가능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390635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해당사항 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해당사항 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자유 편성 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161908"/>
                  </a:ext>
                </a:extLst>
              </a:tr>
              <a:tr h="6267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3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개</a:t>
                      </a:r>
                      <a:endParaRPr lang="en-US" altLang="ko-KR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(1-2/7-8</a:t>
                      </a: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 중 선택</a:t>
                      </a:r>
                      <a:r>
                        <a:rPr lang="en-US" altLang="ko-KR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해당사항 없음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3-6</a:t>
                      </a:r>
                      <a:r>
                        <a:rPr lang="ko-KR" altLang="en-US" b="1" dirty="0">
                          <a:solidFill>
                            <a:srgbClr val="FF0000"/>
                          </a:solidFill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 가능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8410" y="5014791"/>
            <a:ext cx="111299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※ </a:t>
            </a:r>
            <a:r>
              <a:rPr lang="ko-KR" altLang="en-US" sz="2000" b="1" u="sng" dirty="0"/>
              <a:t>자율교양 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개 편성된 학과는 </a:t>
            </a:r>
            <a:r>
              <a:rPr lang="en-US" altLang="ko-KR" sz="2000" b="1" dirty="0">
                <a:solidFill>
                  <a:srgbClr val="FF0000"/>
                </a:solidFill>
              </a:rPr>
              <a:t>3-6</a:t>
            </a:r>
            <a:r>
              <a:rPr lang="ko-KR" altLang="en-US" sz="2000" b="1" dirty="0">
                <a:solidFill>
                  <a:srgbClr val="FF0000"/>
                </a:solidFill>
              </a:rPr>
              <a:t>교시 전공편성 </a:t>
            </a:r>
            <a:r>
              <a:rPr lang="ko-KR" altLang="en-US" sz="2000" b="1" dirty="0"/>
              <a:t>가능</a:t>
            </a:r>
            <a:endParaRPr lang="en-US" altLang="ko-KR" sz="2000" b="1" dirty="0"/>
          </a:p>
          <a:p>
            <a:endParaRPr lang="en-US" altLang="ko-KR" sz="2000" b="1" dirty="0"/>
          </a:p>
          <a:p>
            <a:r>
              <a:rPr lang="en-US" altLang="ko-KR" sz="2000" b="1" dirty="0"/>
              <a:t>※ </a:t>
            </a:r>
            <a:r>
              <a:rPr lang="en-US" altLang="ko-KR" sz="2000" b="1" u="sng" dirty="0"/>
              <a:t>AI</a:t>
            </a:r>
            <a:r>
              <a:rPr lang="ko-KR" altLang="en-US" sz="2000" b="1" u="sng" dirty="0"/>
              <a:t>융합영어 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개 편성된</a:t>
            </a:r>
            <a:r>
              <a:rPr lang="ko-KR" altLang="en-US" sz="2000" b="1" u="sng" dirty="0">
                <a:solidFill>
                  <a:srgbClr val="FF0000"/>
                </a:solidFill>
              </a:rPr>
              <a:t> </a:t>
            </a:r>
            <a:r>
              <a:rPr lang="ko-KR" altLang="en-US" sz="2000" b="1" u="sng" dirty="0"/>
              <a:t>학과는 </a:t>
            </a:r>
            <a:r>
              <a:rPr lang="ko-KR" altLang="en-US" sz="2000" b="1" dirty="0">
                <a:solidFill>
                  <a:srgbClr val="FF0000"/>
                </a:solidFill>
              </a:rPr>
              <a:t>오전</a:t>
            </a:r>
            <a:r>
              <a:rPr lang="en-US" altLang="ko-KR" sz="2000" b="1" dirty="0">
                <a:solidFill>
                  <a:srgbClr val="FF0000"/>
                </a:solidFill>
              </a:rPr>
              <a:t>·</a:t>
            </a:r>
            <a:r>
              <a:rPr lang="ko-KR" altLang="en-US" sz="2000" b="1" dirty="0">
                <a:solidFill>
                  <a:srgbClr val="FF0000"/>
                </a:solidFill>
              </a:rPr>
              <a:t>오후 중 전공 편성가능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/>
          </a:p>
          <a:p>
            <a:r>
              <a:rPr lang="en-US" altLang="ko-KR" sz="2000" b="1" dirty="0"/>
              <a:t>※ </a:t>
            </a:r>
            <a:r>
              <a:rPr lang="ko-KR" altLang="en-US" sz="2000" b="1" u="sng" dirty="0"/>
              <a:t>자율교양이 </a:t>
            </a:r>
            <a:r>
              <a:rPr lang="en-US" altLang="ko-KR" sz="2000" b="1" u="sng" dirty="0"/>
              <a:t>2</a:t>
            </a:r>
            <a:r>
              <a:rPr lang="ko-KR" altLang="en-US" sz="2000" b="1" u="sng" dirty="0" err="1"/>
              <a:t>개과목</a:t>
            </a:r>
            <a:r>
              <a:rPr lang="ko-KR" altLang="en-US" sz="2000" b="1" u="sng" dirty="0"/>
              <a:t> 이상 또는</a:t>
            </a:r>
            <a:r>
              <a:rPr lang="en-US" altLang="ko-KR" sz="2000" b="1" u="sng" dirty="0"/>
              <a:t> </a:t>
            </a:r>
            <a:r>
              <a:rPr lang="ko-KR" altLang="en-US" sz="2000" b="1" u="sng" dirty="0"/>
              <a:t>자율교양 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과목</a:t>
            </a:r>
            <a:r>
              <a:rPr lang="en-US" altLang="ko-KR" sz="2000" b="1" u="sng" dirty="0"/>
              <a:t>, AI</a:t>
            </a:r>
            <a:r>
              <a:rPr lang="ko-KR" altLang="en-US" sz="2000" b="1" u="sng" dirty="0"/>
              <a:t>융합영어</a:t>
            </a:r>
            <a:r>
              <a:rPr lang="en-US" altLang="ko-KR" sz="2000" b="1" u="sng" dirty="0"/>
              <a:t>1</a:t>
            </a:r>
            <a:r>
              <a:rPr lang="ko-KR" altLang="en-US" sz="2000" b="1" u="sng" dirty="0"/>
              <a:t>과목 편성된 </a:t>
            </a:r>
            <a:r>
              <a:rPr lang="ko-KR" altLang="en-US" sz="2000" b="1" dirty="0"/>
              <a:t>경우 </a:t>
            </a:r>
            <a:r>
              <a:rPr lang="ko-KR" altLang="en-US" sz="2000" b="1" dirty="0">
                <a:solidFill>
                  <a:srgbClr val="FF0000"/>
                </a:solidFill>
              </a:rPr>
              <a:t>전공 편성 불가</a:t>
            </a:r>
          </a:p>
        </p:txBody>
      </p:sp>
    </p:spTree>
    <p:extLst>
      <p:ext uri="{BB962C8B-B14F-4D97-AF65-F5344CB8AC3E}">
        <p14:creationId xmlns:p14="http://schemas.microsoft.com/office/powerpoint/2010/main" val="93701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816184" y="12700"/>
            <a:ext cx="4334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자율교양</a:t>
            </a:r>
            <a:r>
              <a:rPr lang="ko-KR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체 Medium" panose="020B0603000000000000" pitchFamily="34" charset="-127"/>
                <a:ea typeface="한림체 Medium" panose="020B0603000000000000" pitchFamily="34" charset="-127"/>
              </a:rPr>
              <a:t> 시간표 안내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체 Medium" panose="020B0603000000000000" pitchFamily="34" charset="-127"/>
              <a:ea typeface="한림체 Medium" panose="020B0603000000000000" pitchFamily="34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60255" y="634806"/>
          <a:ext cx="4991734" cy="272690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71842">
                  <a:extLst>
                    <a:ext uri="{9D8B030D-6E8A-4147-A177-3AD203B41FA5}">
                      <a16:colId xmlns:a16="http://schemas.microsoft.com/office/drawing/2014/main" val="2006986547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79779524"/>
                    </a:ext>
                  </a:extLst>
                </a:gridCol>
                <a:gridCol w="476567">
                  <a:extLst>
                    <a:ext uri="{9D8B030D-6E8A-4147-A177-3AD203B41FA5}">
                      <a16:colId xmlns:a16="http://schemas.microsoft.com/office/drawing/2014/main" val="6660226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3389761"/>
                    </a:ext>
                  </a:extLst>
                </a:gridCol>
              </a:tblGrid>
              <a:tr h="3328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구분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교과목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분반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강의자</a:t>
                      </a:r>
                      <a:endParaRPr lang="ko-KR" altLang="en-US" sz="1000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00632"/>
                  </a:ext>
                </a:extLst>
              </a:tr>
              <a:tr h="193702">
                <a:tc rowSpan="1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1-2</a:t>
                      </a:r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대중미디어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 속의 음악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김서윤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69909"/>
                  </a:ext>
                </a:extLst>
              </a:tr>
              <a:tr h="193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벌거벗은 세계사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김현수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58588"/>
                  </a:ext>
                </a:extLst>
              </a:tr>
              <a:tr h="193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생활법률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정숙희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203047"/>
                  </a:ext>
                </a:extLst>
              </a:tr>
              <a:tr h="193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생활경제의 이해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우영국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243448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FUNFUN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한 인문학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김동조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939464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대학글쓰기와 프레젠테이션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엄현섭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603109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초급토익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배진희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668402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생성형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이해와 활용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김미현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69100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구기스포츠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농구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이혜진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2205607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배우면서 즐기는 커피 앤 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임동호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333798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김상문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3034922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윤경탁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92517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이선희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407081"/>
                  </a:ext>
                </a:extLst>
              </a:tr>
              <a:tr h="159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중급반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고득임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023494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312051" y="634806"/>
          <a:ext cx="4991734" cy="27209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71842">
                  <a:extLst>
                    <a:ext uri="{9D8B030D-6E8A-4147-A177-3AD203B41FA5}">
                      <a16:colId xmlns:a16="http://schemas.microsoft.com/office/drawing/2014/main" val="2006986547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79779524"/>
                    </a:ext>
                  </a:extLst>
                </a:gridCol>
                <a:gridCol w="476567">
                  <a:extLst>
                    <a:ext uri="{9D8B030D-6E8A-4147-A177-3AD203B41FA5}">
                      <a16:colId xmlns:a16="http://schemas.microsoft.com/office/drawing/2014/main" val="6660226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3389761"/>
                    </a:ext>
                  </a:extLst>
                </a:gridCol>
              </a:tblGrid>
              <a:tr h="3240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구분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교과목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분반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강의자</a:t>
                      </a:r>
                      <a:endParaRPr lang="ko-KR" altLang="en-US" sz="1000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00632"/>
                  </a:ext>
                </a:extLst>
              </a:tr>
              <a:tr h="194421">
                <a:tc rowSpan="1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3-4</a:t>
                      </a:r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대중미디어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 속의 음악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김서윤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69909"/>
                  </a:ext>
                </a:extLst>
              </a:tr>
              <a:tr h="194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벌거벗은 세계사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김현수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458588"/>
                  </a:ext>
                </a:extLst>
              </a:tr>
              <a:tr h="194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생황법률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정숙희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203047"/>
                  </a:ext>
                </a:extLst>
              </a:tr>
              <a:tr h="194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생활경제의 이해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우영국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243448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FUNFUN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한 인문학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김동조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939464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대학글쓰기와 프레젠테이션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엄현섭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603109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중급토익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배진희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668402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생성형 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이해와 활용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김미현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5369100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구기스포츠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농구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이혜진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937112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배우면서 즐기는 커피 앤 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임동호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333798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김상문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3034922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윤경탁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92517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이선희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407081"/>
                  </a:ext>
                </a:extLst>
              </a:tr>
              <a:tr h="1598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고득임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023494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860255" y="3462304"/>
          <a:ext cx="4991734" cy="254159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71842">
                  <a:extLst>
                    <a:ext uri="{9D8B030D-6E8A-4147-A177-3AD203B41FA5}">
                      <a16:colId xmlns:a16="http://schemas.microsoft.com/office/drawing/2014/main" val="2006986547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79779524"/>
                    </a:ext>
                  </a:extLst>
                </a:gridCol>
                <a:gridCol w="476567">
                  <a:extLst>
                    <a:ext uri="{9D8B030D-6E8A-4147-A177-3AD203B41FA5}">
                      <a16:colId xmlns:a16="http://schemas.microsoft.com/office/drawing/2014/main" val="6660226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3389761"/>
                    </a:ext>
                  </a:extLst>
                </a:gridCol>
              </a:tblGrid>
              <a:tr h="2746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구분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교과목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분반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강의자</a:t>
                      </a:r>
                      <a:endParaRPr lang="ko-KR" altLang="en-US" sz="1000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00632"/>
                  </a:ext>
                </a:extLst>
              </a:tr>
              <a:tr h="159834">
                <a:tc rowSpan="1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5-6</a:t>
                      </a:r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대중영화의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 이해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이미영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69909"/>
                  </a:ext>
                </a:extLst>
              </a:tr>
              <a:tr h="1598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이야기 한국사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김현익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203047"/>
                  </a:ext>
                </a:extLst>
              </a:tr>
              <a:tr h="1598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기후변화와 인간의 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김정대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2434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슬기로운 직장생활 매너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황재선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9394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스무살에 시작하는 실용금융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윤성대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6031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생활 속의 철학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최경애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6684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초급토익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이수림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937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컴퓨터 활용과 실제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전기환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3337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힐링 아로마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이명헌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30349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소매틱 필라테스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유지수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925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건강과 다이어트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박성진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4070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박경임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안유주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중급반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김도경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023494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312051" y="3462304"/>
          <a:ext cx="4991734" cy="27035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71842">
                  <a:extLst>
                    <a:ext uri="{9D8B030D-6E8A-4147-A177-3AD203B41FA5}">
                      <a16:colId xmlns:a16="http://schemas.microsoft.com/office/drawing/2014/main" val="2006986547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79779524"/>
                    </a:ext>
                  </a:extLst>
                </a:gridCol>
                <a:gridCol w="476567">
                  <a:extLst>
                    <a:ext uri="{9D8B030D-6E8A-4147-A177-3AD203B41FA5}">
                      <a16:colId xmlns:a16="http://schemas.microsoft.com/office/drawing/2014/main" val="6660226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3389761"/>
                    </a:ext>
                  </a:extLst>
                </a:gridCol>
              </a:tblGrid>
              <a:tr h="2746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구분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교과목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분반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강의자</a:t>
                      </a:r>
                      <a:endParaRPr lang="ko-KR" altLang="en-US" sz="1000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800632"/>
                  </a:ext>
                </a:extLst>
              </a:tr>
              <a:tr h="159834">
                <a:tc rowSpan="15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7-8</a:t>
                      </a:r>
                      <a:r>
                        <a:rPr lang="ko-KR" altLang="en-US" sz="1000" dirty="0"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교시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대중영화의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 이해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이미영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969909"/>
                  </a:ext>
                </a:extLst>
              </a:tr>
              <a:tr h="1598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이야기 한국사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김현익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203047"/>
                  </a:ext>
                </a:extLst>
              </a:tr>
              <a:tr h="1598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기후변화와 인간의 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김정대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62434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슬기로운 직장생활 매너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황재선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9394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스무살에 시작하는 실용금융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윤성대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6031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생활 속의 철학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최경애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36684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초급토익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이수림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39371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컴퓨터 활용과 실제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전기환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3337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힐링 아로마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이명헌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30349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소매틱 필라테스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유지수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7925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건강과 다이어트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박성진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94070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엄미혜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김상문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안유주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023494"/>
                  </a:ext>
                </a:extLst>
              </a:tr>
              <a:tr h="1329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한림체 Medium" panose="020B0603000000000000" pitchFamily="34" charset="-127"/>
                        <a:ea typeface="한림체 Medium" panose="020B0603000000000000" pitchFamily="34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AI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융합영어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(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초급반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한림체 Medium" panose="020B0603000000000000" pitchFamily="34" charset="-127"/>
                          <a:ea typeface="한림체 Medium" panose="020B0603000000000000" pitchFamily="34" charset="-127"/>
                        </a:rPr>
                        <a:t>김도경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16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425911" y="2786566"/>
            <a:ext cx="510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2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. </a:t>
            </a:r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 방법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29" y="5560403"/>
            <a:ext cx="4886847" cy="105807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73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05" y="474255"/>
            <a:ext cx="9611104" cy="5940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447633" y="2079307"/>
            <a:ext cx="2918690" cy="870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72229" y="5224251"/>
            <a:ext cx="87265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947494" y="6024372"/>
            <a:ext cx="849745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  <a:hlinkClick r:id="rId3"/>
              </a:rPr>
              <a:t>차세대 통합정보시스템 </a:t>
            </a:r>
            <a:r>
              <a:rPr lang="en-US" altLang="ko-KR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  <a:hlinkClick r:id="rId3"/>
              </a:rPr>
              <a:t>(hsc.ac.kr)</a:t>
            </a:r>
            <a:r>
              <a:rPr lang="ko-KR" altLang="en-US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접속 및 </a:t>
            </a:r>
            <a:r>
              <a:rPr lang="en-US" altLang="ko-KR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로그인</a:t>
            </a:r>
            <a:r>
              <a:rPr lang="en-US" altLang="ko-KR" sz="2800" dirty="0"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04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53" y="587202"/>
            <a:ext cx="9632208" cy="590121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405435" y="1819907"/>
            <a:ext cx="545914" cy="15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692395" y="2451407"/>
            <a:ext cx="3227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③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수강신청입력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클릭</a:t>
            </a:r>
            <a:endParaRPr lang="en-US" altLang="ko-KR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2236518" y="2054434"/>
            <a:ext cx="626751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239180" y="1669612"/>
            <a:ext cx="545914" cy="15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41163" y="772998"/>
            <a:ext cx="468020" cy="19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835950" y="648640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① 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서비스</a:t>
            </a:r>
            <a:r>
              <a:rPr lang="en-US" altLang="ko-K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00739" y="1456049"/>
            <a:ext cx="303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② 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수업정보</a:t>
            </a:r>
            <a:r>
              <a:rPr lang="en-US" altLang="ko-K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 </a:t>
            </a:r>
            <a:r>
              <a:rPr lang="ko-KR" alt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클릭</a:t>
            </a:r>
            <a:endParaRPr lang="en-US" altLang="ko-K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2003139" y="1686881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>
            <a:off x="3484720" y="877744"/>
            <a:ext cx="702461" cy="3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98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7" y="350983"/>
            <a:ext cx="9652000" cy="596553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542485" y="1366983"/>
            <a:ext cx="1467262" cy="757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369451" y="2674596"/>
            <a:ext cx="4362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과목조회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및 추가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클릭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8562110" y="2167908"/>
            <a:ext cx="794328" cy="475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07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55" y="156658"/>
            <a:ext cx="8793856" cy="670134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372591" y="2613891"/>
            <a:ext cx="683492" cy="281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984650" y="3450809"/>
            <a:ext cx="3542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 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교양과㈜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클릭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4263902" y="3044409"/>
            <a:ext cx="626751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993899" y="1244271"/>
            <a:ext cx="3252356" cy="364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60920" y="2333916"/>
            <a:ext cx="42182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 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[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학과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]</a:t>
            </a:r>
            <a:r>
              <a:rPr lang="ko-KR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한림고딕체 Medium" panose="020B0603000000000000" pitchFamily="50" charset="-127"/>
                <a:ea typeface="한림고딕체 Medium" panose="020B0603000000000000" pitchFamily="50" charset="-127"/>
              </a:rPr>
              <a:t> 탭 클릭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한림고딕체 Medium" panose="020B0603000000000000" pitchFamily="50" charset="-127"/>
              <a:ea typeface="한림고딕체 Medium" panose="020B0603000000000000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5312151" y="1999016"/>
            <a:ext cx="626751" cy="40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6288-E29D-4A0F-B644-DE088B2CE5D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79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648</Words>
  <Application>Microsoft Office PowerPoint</Application>
  <PresentationFormat>와이드스크린</PresentationFormat>
  <Paragraphs>275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한림고딕체 Medium</vt:lpstr>
      <vt:lpstr>한림체 Medium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HSC</dc:creator>
  <cp:lastModifiedBy>명훈 강</cp:lastModifiedBy>
  <cp:revision>72</cp:revision>
  <cp:lastPrinted>2023-07-27T02:30:03Z</cp:lastPrinted>
  <dcterms:created xsi:type="dcterms:W3CDTF">2023-02-16T00:07:19Z</dcterms:created>
  <dcterms:modified xsi:type="dcterms:W3CDTF">2024-02-15T08:02:24Z</dcterms:modified>
</cp:coreProperties>
</file>