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0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265B"/>
    <a:srgbClr val="291A3F"/>
    <a:srgbClr val="0C528D"/>
    <a:srgbClr val="882323"/>
    <a:srgbClr val="F59C00"/>
    <a:srgbClr val="FCC300"/>
    <a:srgbClr val="E76D00"/>
    <a:srgbClr val="95BF3A"/>
    <a:srgbClr val="2F1E52"/>
    <a:srgbClr val="FFF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89E92-6ACF-4CA0-A4F9-A2A519F3DB29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B99AA-7ADD-4A58-91D5-C2E268926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30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4E02-2FDC-47EC-882C-4B561D5349B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642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88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71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51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662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602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453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39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235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283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89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460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8B5C5-F980-4E87-908C-BA67BCC9D04E}" type="datetimeFigureOut">
              <a:rPr lang="ko-KR" altLang="en-US" smtClean="0"/>
              <a:t>2023-09-26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8E1-B637-431D-A736-2896601F1A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37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finxs.com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B2DA92AA-A4D2-44C9-B54D-61DD572A9F8A}"/>
              </a:ext>
            </a:extLst>
          </p:cNvPr>
          <p:cNvSpPr txBox="1"/>
          <p:nvPr/>
        </p:nvSpPr>
        <p:spPr>
          <a:xfrm>
            <a:off x="3463567" y="277316"/>
            <a:ext cx="3603500" cy="400110"/>
          </a:xfrm>
          <a:prstGeom prst="rect">
            <a:avLst/>
          </a:prstGeom>
          <a:solidFill>
            <a:srgbClr val="0C528D">
              <a:alpha val="50196"/>
            </a:srgbClr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n>
                  <a:solidFill>
                    <a:srgbClr val="0B72B1">
                      <a:alpha val="0"/>
                    </a:srgb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Arial" pitchFamily="34" charset="0"/>
              </a:rPr>
              <a:t>    </a:t>
            </a:r>
            <a:r>
              <a:rPr lang="en-US" altLang="ko-KR" sz="2000" dirty="0" err="1">
                <a:ln>
                  <a:solidFill>
                    <a:srgbClr val="0B72B1">
                      <a:alpha val="0"/>
                    </a:srgbClr>
                  </a:solidFill>
                </a:ln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Arial" pitchFamily="34" charset="0"/>
              </a:rPr>
              <a:t>eDISC</a:t>
            </a:r>
            <a:r>
              <a:rPr lang="ko-KR" altLang="en-US" sz="2000" dirty="0">
                <a:ln>
                  <a:solidFill>
                    <a:srgbClr val="0B72B1">
                      <a:alpha val="0"/>
                    </a:srgbClr>
                  </a:solidFill>
                </a:ln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Arial" pitchFamily="34" charset="0"/>
              </a:rPr>
              <a:t> 진단 안내</a:t>
            </a:r>
            <a:endParaRPr lang="en-US" altLang="ko-KR" sz="2000" dirty="0">
              <a:ln>
                <a:solidFill>
                  <a:srgbClr val="0B72B1">
                    <a:alpha val="0"/>
                  </a:srgbClr>
                </a:solidFill>
              </a:ln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Arial" pitchFamily="34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456095" y="785888"/>
            <a:ext cx="3610972" cy="549835"/>
          </a:xfrm>
          <a:prstGeom prst="rect">
            <a:avLst/>
          </a:prstGeom>
          <a:solidFill>
            <a:srgbClr val="352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DDD2103C-EB17-4CC0-AB88-443D5D941EAC}"/>
              </a:ext>
            </a:extLst>
          </p:cNvPr>
          <p:cNvSpPr/>
          <p:nvPr/>
        </p:nvSpPr>
        <p:spPr>
          <a:xfrm>
            <a:off x="7132620" y="1"/>
            <a:ext cx="4232275" cy="6857999"/>
          </a:xfrm>
          <a:prstGeom prst="rect">
            <a:avLst/>
          </a:prstGeom>
          <a:solidFill>
            <a:srgbClr val="352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" name="그룹 18"/>
          <p:cNvGrpSpPr/>
          <p:nvPr/>
        </p:nvGrpSpPr>
        <p:grpSpPr>
          <a:xfrm>
            <a:off x="9233833" y="1585108"/>
            <a:ext cx="1800946" cy="738664"/>
            <a:chOff x="7566801" y="1924786"/>
            <a:chExt cx="1800946" cy="73866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066D3C4-9CE1-4407-891D-5A02FF5E3AF9}"/>
                </a:ext>
              </a:extLst>
            </p:cNvPr>
            <p:cNvSpPr txBox="1"/>
            <p:nvPr/>
          </p:nvSpPr>
          <p:spPr>
            <a:xfrm>
              <a:off x="7566801" y="1924786"/>
              <a:ext cx="18009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진단 사이트</a:t>
              </a:r>
              <a:r>
                <a:rPr lang="en-US" altLang="ko-KR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(QR)</a:t>
              </a:r>
              <a:r>
                <a:rPr lang="ko-KR" altLang="en-US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 접속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61627FF-EBE7-444C-B716-996A2BEA5064}"/>
                </a:ext>
              </a:extLst>
            </p:cNvPr>
            <p:cNvSpPr txBox="1"/>
            <p:nvPr/>
          </p:nvSpPr>
          <p:spPr>
            <a:xfrm>
              <a:off x="7605931" y="2201785"/>
              <a:ext cx="1715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안내문 확인하고</a:t>
              </a:r>
              <a:endParaRPr lang="en-US" altLang="ko-KR" sz="1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Arial" pitchFamily="34" charset="0"/>
              </a:endParaRPr>
            </a:p>
            <a:p>
              <a:pPr algn="ctr"/>
              <a:r>
                <a:rPr lang="ko-KR" altLang="en-US" sz="1200" b="1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진단사이트</a:t>
              </a:r>
              <a:r>
                <a:rPr lang="ko-KR" altLang="en-US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 접속하기</a:t>
              </a: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9272964" y="3464522"/>
            <a:ext cx="1715403" cy="738664"/>
            <a:chOff x="7605930" y="3539812"/>
            <a:chExt cx="1715403" cy="73866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FA5ADD0-4506-4C51-9C1C-321615D820CE}"/>
                </a:ext>
              </a:extLst>
            </p:cNvPr>
            <p:cNvSpPr txBox="1"/>
            <p:nvPr/>
          </p:nvSpPr>
          <p:spPr>
            <a:xfrm>
              <a:off x="7605931" y="3539812"/>
              <a:ext cx="17154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온라인 진단 실시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014F200-358F-49F7-A877-275EF0F71E21}"/>
                </a:ext>
              </a:extLst>
            </p:cNvPr>
            <p:cNvSpPr txBox="1"/>
            <p:nvPr/>
          </p:nvSpPr>
          <p:spPr>
            <a:xfrm>
              <a:off x="7605930" y="3816811"/>
              <a:ext cx="17154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개인 진단 소요시간</a:t>
              </a:r>
              <a:endParaRPr lang="en-US" altLang="ko-KR" sz="1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Arial" pitchFamily="34" charset="0"/>
              </a:endParaRPr>
            </a:p>
            <a:p>
              <a:pPr algn="ctr"/>
              <a:r>
                <a:rPr lang="en-US" altLang="ko-KR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: 10</a:t>
              </a:r>
              <a:r>
                <a:rPr lang="ko-KR" altLang="en-US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분 이내</a:t>
              </a: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9187418" y="5343936"/>
            <a:ext cx="1886493" cy="738664"/>
            <a:chOff x="7520384" y="5256452"/>
            <a:chExt cx="1886493" cy="73866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AC9F7E8-CFB9-42A0-A07D-94FACF90BCB5}"/>
                </a:ext>
              </a:extLst>
            </p:cNvPr>
            <p:cNvSpPr txBox="1"/>
            <p:nvPr/>
          </p:nvSpPr>
          <p:spPr>
            <a:xfrm>
              <a:off x="7605931" y="5256452"/>
              <a:ext cx="17154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진단 결과</a:t>
              </a:r>
              <a:r>
                <a:rPr lang="en-US" altLang="ko-KR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 pdf</a:t>
              </a:r>
              <a:r>
                <a:rPr lang="ko-KR" altLang="en-US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로 전달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C18EF7-7B31-44BD-8F5A-3DFBA8E300E0}"/>
                </a:ext>
              </a:extLst>
            </p:cNvPr>
            <p:cNvSpPr txBox="1"/>
            <p:nvPr/>
          </p:nvSpPr>
          <p:spPr>
            <a:xfrm>
              <a:off x="7520384" y="5533451"/>
              <a:ext cx="18864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결과지 확인하고</a:t>
              </a:r>
              <a:endParaRPr lang="en-US" altLang="ko-KR" sz="1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Arial" pitchFamily="34" charset="0"/>
              </a:endParaRPr>
            </a:p>
            <a:p>
              <a:pPr algn="ctr"/>
              <a:r>
                <a:rPr lang="ko-KR" altLang="en-US" sz="1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나눔스퀘어" panose="020B0600000101010101" pitchFamily="50" charset="-127"/>
                  <a:ea typeface="나눔스퀘어" panose="020B0600000101010101" pitchFamily="50" charset="-127"/>
                  <a:cs typeface="Arial" pitchFamily="34" charset="0"/>
                </a:rPr>
                <a:t>특강에 지참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2DA92AA-A4D2-44C9-B54D-61DD572A9F8A}"/>
              </a:ext>
            </a:extLst>
          </p:cNvPr>
          <p:cNvSpPr txBox="1"/>
          <p:nvPr/>
        </p:nvSpPr>
        <p:spPr>
          <a:xfrm>
            <a:off x="7501364" y="677426"/>
            <a:ext cx="2188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n>
                  <a:solidFill>
                    <a:srgbClr val="0B72B1">
                      <a:alpha val="0"/>
                    </a:srgbClr>
                  </a:solidFill>
                </a:ln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Arial" pitchFamily="34" charset="0"/>
              </a:rPr>
              <a:t>[</a:t>
            </a:r>
            <a:r>
              <a:rPr lang="ko-KR" altLang="en-US" sz="1200" dirty="0">
                <a:ln>
                  <a:solidFill>
                    <a:srgbClr val="0B72B1">
                      <a:alpha val="0"/>
                    </a:srgbClr>
                  </a:solidFill>
                </a:ln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Arial" pitchFamily="34" charset="0"/>
              </a:rPr>
              <a:t>진단 프로세스</a:t>
            </a:r>
            <a:r>
              <a:rPr lang="en-US" altLang="ko-KR" sz="1200" dirty="0">
                <a:ln>
                  <a:solidFill>
                    <a:srgbClr val="0B72B1">
                      <a:alpha val="0"/>
                    </a:srgbClr>
                  </a:solidFill>
                </a:ln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Arial" pitchFamily="34" charset="0"/>
              </a:rPr>
              <a:t>]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CEFF5503-4B72-40FA-9011-3EEE3E9AD0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0"/>
          <a:stretch/>
        </p:blipFill>
        <p:spPr>
          <a:xfrm>
            <a:off x="7812828" y="5173268"/>
            <a:ext cx="994031" cy="10800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E3120DFA-C271-4F8E-B952-A67DFD95E4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843" y="3293854"/>
            <a:ext cx="1080000" cy="1080000"/>
          </a:xfrm>
          <a:prstGeom prst="rect">
            <a:avLst/>
          </a:prstGeom>
        </p:spPr>
      </p:pic>
      <p:sp>
        <p:nvSpPr>
          <p:cNvPr id="13" name="L-Shape 6">
            <a:extLst>
              <a:ext uri="{FF2B5EF4-FFF2-40B4-BE49-F238E27FC236}">
                <a16:creationId xmlns:a16="http://schemas.microsoft.com/office/drawing/2014/main" id="{79E976CC-66A7-4FEF-A06E-6F3A44A1A165}"/>
              </a:ext>
            </a:extLst>
          </p:cNvPr>
          <p:cNvSpPr/>
          <p:nvPr/>
        </p:nvSpPr>
        <p:spPr>
          <a:xfrm rot="18900000">
            <a:off x="9997849" y="2757973"/>
            <a:ext cx="271601" cy="271601"/>
          </a:xfrm>
          <a:prstGeom prst="corner">
            <a:avLst>
              <a:gd name="adj1" fmla="val 32612"/>
              <a:gd name="adj2" fmla="val 3261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L-Shape 6">
            <a:extLst>
              <a:ext uri="{FF2B5EF4-FFF2-40B4-BE49-F238E27FC236}">
                <a16:creationId xmlns:a16="http://schemas.microsoft.com/office/drawing/2014/main" id="{005ADDA1-31C7-4BB8-AA96-DD3CFFFB1CFA}"/>
              </a:ext>
            </a:extLst>
          </p:cNvPr>
          <p:cNvSpPr/>
          <p:nvPr/>
        </p:nvSpPr>
        <p:spPr>
          <a:xfrm rot="18900000">
            <a:off x="9997850" y="4637763"/>
            <a:ext cx="271601" cy="271601"/>
          </a:xfrm>
          <a:prstGeom prst="corner">
            <a:avLst>
              <a:gd name="adj1" fmla="val 32612"/>
              <a:gd name="adj2" fmla="val 3261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463568" y="267582"/>
            <a:ext cx="436066" cy="409845"/>
          </a:xfrm>
          <a:prstGeom prst="rect">
            <a:avLst/>
          </a:prstGeom>
          <a:solidFill>
            <a:srgbClr val="352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3550404" y="351423"/>
            <a:ext cx="262695" cy="2540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DA92AA-A4D2-44C9-B54D-61DD572A9F8A}"/>
              </a:ext>
            </a:extLst>
          </p:cNvPr>
          <p:cNvSpPr txBox="1"/>
          <p:nvPr/>
        </p:nvSpPr>
        <p:spPr>
          <a:xfrm>
            <a:off x="623465" y="1571491"/>
            <a:ext cx="6443602" cy="5144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n>
                  <a:solidFill>
                    <a:srgbClr val="0B72B1">
                      <a:alpha val="0"/>
                    </a:srgb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  <a:cs typeface="Arial" pitchFamily="34" charset="0"/>
              </a:rPr>
              <a:t>&lt;</a:t>
            </a:r>
            <a:r>
              <a:rPr lang="en-US" altLang="ko-KR" sz="1600" dirty="0" err="1">
                <a:ln>
                  <a:solidFill>
                    <a:srgbClr val="0B72B1">
                      <a:alpha val="0"/>
                    </a:srgb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  <a:cs typeface="Arial" pitchFamily="34" charset="0"/>
              </a:rPr>
              <a:t>eDISC</a:t>
            </a:r>
            <a:r>
              <a:rPr lang="en-US" altLang="ko-KR" sz="1600" dirty="0">
                <a:ln>
                  <a:solidFill>
                    <a:srgbClr val="0B72B1">
                      <a:alpha val="0"/>
                    </a:srgb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  <a:cs typeface="Arial" pitchFamily="34" charset="0"/>
              </a:rPr>
              <a:t> </a:t>
            </a:r>
            <a:r>
              <a:rPr lang="ko-KR" altLang="en-US" sz="1600" dirty="0">
                <a:ln>
                  <a:solidFill>
                    <a:srgbClr val="0B72B1">
                      <a:alpha val="0"/>
                    </a:srgb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  <a:cs typeface="Arial" pitchFamily="34" charset="0"/>
              </a:rPr>
              <a:t>진단 안내</a:t>
            </a:r>
            <a:r>
              <a:rPr lang="en-US" altLang="ko-KR" sz="1600" dirty="0">
                <a:ln>
                  <a:solidFill>
                    <a:srgbClr val="0B72B1">
                      <a:alpha val="0"/>
                    </a:srgb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  <a:cs typeface="Arial" pitchFamily="34" charset="0"/>
              </a:rPr>
              <a:t>&gt;</a:t>
            </a:r>
          </a:p>
          <a:p>
            <a:endParaRPr lang="en-US" altLang="ko-KR" sz="700" dirty="0">
              <a:ln>
                <a:solidFill>
                  <a:srgbClr val="0B72B1">
                    <a:alpha val="0"/>
                  </a:srgbClr>
                </a:solidFill>
              </a:ln>
              <a:latin typeface="나눔스퀘어 Bold" panose="020B0600000101010101" pitchFamily="50" charset="-127"/>
              <a:ea typeface="나눔스퀘어 Bold" panose="020B0600000101010101" pitchFamily="50" charset="-127"/>
              <a:cs typeface="Arial" pitchFamily="34" charset="0"/>
            </a:endParaRPr>
          </a:p>
          <a:p>
            <a:pPr marL="182563" indent="-182563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highlight>
                  <a:srgbClr val="00FFFF"/>
                </a:highlight>
                <a:latin typeface="나눔스퀘어 ExtraBold" panose="020B0600000101010101" pitchFamily="50" charset="-127"/>
                <a:ea typeface="나눔스퀘어 ExtraBold" panose="020B0600000101010101" pitchFamily="50" charset="-127"/>
                <a:hlinkClick r:id="rId5"/>
              </a:rPr>
              <a:t>www.finxs.com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highlight>
                  <a:srgbClr val="00FFFF"/>
                </a:highlight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접속 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(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웹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, 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모바일 모두 가능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) -&gt; 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옆에 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QR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로도 </a:t>
            </a:r>
            <a:r>
              <a:rPr lang="ko-KR" altLang="en-US" sz="1600" b="1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접속가능</a:t>
            </a:r>
            <a:endParaRPr lang="en-US" altLang="ko-KR" sz="1600" b="1" dirty="0">
              <a:ln>
                <a:solidFill>
                  <a:schemeClr val="accent1">
                    <a:alpha val="0"/>
                  </a:schemeClr>
                </a:solidFill>
              </a:ln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marL="182563" indent="-182563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6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Access Code : ‘</a:t>
            </a:r>
            <a:r>
              <a:rPr lang="en-US" altLang="ko-KR" sz="1600" dirty="0">
                <a:ln>
                  <a:solidFill>
                    <a:schemeClr val="accent1">
                      <a:alpha val="0"/>
                    </a:schemeClr>
                  </a:solidFill>
                </a:ln>
                <a:highlight>
                  <a:srgbClr val="00FFFF"/>
                </a:highlight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KOR-</a:t>
            </a:r>
            <a:r>
              <a:rPr lang="en-US" altLang="ko-KR" sz="1600" dirty="0" err="1">
                <a:ln>
                  <a:solidFill>
                    <a:schemeClr val="accent1">
                      <a:alpha val="0"/>
                    </a:schemeClr>
                  </a:solidFill>
                </a:ln>
                <a:highlight>
                  <a:srgbClr val="00FFFF"/>
                </a:highlight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hsc</a:t>
            </a:r>
            <a:r>
              <a:rPr lang="en-US" altLang="ko-KR" sz="1600" dirty="0">
                <a:ln>
                  <a:solidFill>
                    <a:schemeClr val="accent1">
                      <a:alpha val="0"/>
                    </a:schemeClr>
                  </a:solidFill>
                </a:ln>
                <a:highlight>
                  <a:srgbClr val="00FFFF"/>
                </a:highlight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○○</a:t>
            </a:r>
            <a:r>
              <a:rPr lang="en-US" altLang="ko-KR" sz="16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’ </a:t>
            </a:r>
            <a:r>
              <a:rPr lang="ko-KR" altLang="en-US" sz="16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입력</a:t>
            </a:r>
          </a:p>
          <a:p>
            <a:pPr marL="182563" indent="-182563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개인정보 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*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표만 체크</a:t>
            </a:r>
          </a:p>
          <a:p>
            <a:pPr marL="182563" indent="-182563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진단 시작하기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000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총 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24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 질문으로 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라인에서 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L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라인에서 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 체크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</a:p>
          <a:p>
            <a:pPr marL="357188" indent="-174625">
              <a:buFont typeface="Wingdings" panose="05000000000000000000" pitchFamily="2" charset="2"/>
              <a:buChar char="ü"/>
            </a:pP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한 라인에서 반드시 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개만 체크해야 합니다</a:t>
            </a:r>
            <a:endParaRPr lang="en-US" altLang="ko-KR" sz="1100" dirty="0">
              <a:ln>
                <a:solidFill>
                  <a:schemeClr val="accent1">
                    <a:alpha val="0"/>
                  </a:schemeClr>
                </a:solidFill>
              </a:ln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357188" indent="-174625">
              <a:buFont typeface="Wingdings" panose="05000000000000000000" pitchFamily="2" charset="2"/>
              <a:buChar char="ü"/>
            </a:pP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편안한 환경에서 진행하셔야 합니다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  <a:p>
            <a:pPr marL="357188" indent="-174625">
              <a:buFont typeface="Wingdings" panose="05000000000000000000" pitchFamily="2" charset="2"/>
              <a:buChar char="ü"/>
            </a:pP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진단 시간 약 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10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분 내외 소요</a:t>
            </a:r>
            <a:endParaRPr lang="en-US" altLang="ko-KR" sz="1100" dirty="0">
              <a:ln>
                <a:solidFill>
                  <a:schemeClr val="accent1">
                    <a:alpha val="0"/>
                  </a:schemeClr>
                </a:solidFill>
              </a:ln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357188" indent="-174625">
              <a:buFont typeface="Wingdings" panose="05000000000000000000" pitchFamily="2" charset="2"/>
              <a:buChar char="ü"/>
            </a:pP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*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반드시 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5"/>
                </a:solidFill>
                <a:highlight>
                  <a:srgbClr val="00FFFF"/>
                </a:highligh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회만 진단</a:t>
            </a:r>
            <a:endParaRPr lang="en-US" altLang="ko-KR" sz="11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accent5"/>
              </a:solidFill>
              <a:highlight>
                <a:srgbClr val="00FFFF"/>
              </a:highlight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182563" indent="-182563">
              <a:lnSpc>
                <a:spcPct val="150000"/>
              </a:lnSpc>
              <a:buFont typeface="+mj-lt"/>
              <a:buAutoNum type="arabicPeriod" startAt="5"/>
            </a:pP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개인정보에 입력한 메일주소로 진단 직후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결과지 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10</a:t>
            </a: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분 이내 자동 발송</a:t>
            </a:r>
            <a:endParaRPr lang="en-US" altLang="ko-KR" sz="1600" b="1" dirty="0">
              <a:ln>
                <a:solidFill>
                  <a:schemeClr val="accent1">
                    <a:alpha val="0"/>
                  </a:schemeClr>
                </a:solidFill>
              </a:ln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182563" indent="-182563">
              <a:lnSpc>
                <a:spcPct val="150000"/>
              </a:lnSpc>
              <a:buFont typeface="+mj-lt"/>
              <a:buAutoNum type="arabicPeriod" startAt="5"/>
            </a:pPr>
            <a:r>
              <a:rPr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혹시 메일이 </a:t>
            </a:r>
            <a:r>
              <a:rPr lang="ko-KR" altLang="en-US" sz="1600" b="1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안왔다면</a:t>
            </a:r>
            <a:r>
              <a:rPr lang="en-US" altLang="ko-KR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</a:t>
            </a:r>
            <a:endParaRPr lang="ko-KR" altLang="en-US" sz="1600" b="1" dirty="0">
              <a:ln>
                <a:solidFill>
                  <a:schemeClr val="accent1">
                    <a:alpha val="0"/>
                  </a:schemeClr>
                </a:solidFill>
              </a:ln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357188" indent="-182563" algn="just">
              <a:buFont typeface="Wingdings" panose="05000000000000000000" pitchFamily="2" charset="2"/>
              <a:buChar char="ü"/>
            </a:pP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스팸 </a:t>
            </a:r>
            <a:r>
              <a:rPr lang="ko-KR" altLang="en-US" sz="110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메일함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확인</a:t>
            </a:r>
          </a:p>
          <a:p>
            <a:pPr marL="357188" indent="-182563" algn="just">
              <a:buFont typeface="Wingdings" panose="05000000000000000000" pitchFamily="2" charset="2"/>
              <a:buChar char="ü"/>
            </a:pP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메일 입력 시 스페이스바가 눌려 띄어쓰기 처리되어 있는 경우가 있습니다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 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개인정보 메일 입력란 확인해 주세요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  <a:p>
            <a:pPr marL="357188" indent="-182563" algn="just">
              <a:buFont typeface="Wingdings" panose="05000000000000000000" pitchFamily="2" charset="2"/>
              <a:buChar char="ü"/>
            </a:pP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위 </a:t>
            </a:r>
            <a:r>
              <a:rPr lang="en-US" altLang="ko-KR" sz="110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a,b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의 경우가 아니어도 메일이 </a:t>
            </a:r>
            <a:r>
              <a:rPr lang="ko-KR" altLang="en-US" sz="110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안왔다면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010-○○○○- ○○○○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으로 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“(</a:t>
            </a:r>
            <a:r>
              <a:rPr lang="ko-KR" altLang="en-US" sz="110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학과명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 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이름 진단결과지 </a:t>
            </a:r>
            <a:r>
              <a:rPr lang="ko-KR" altLang="en-US" sz="110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않왔습니다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＇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라고 문자 보내주시면 확인해 보겠습니다</a:t>
            </a:r>
            <a:r>
              <a:rPr lang="en-US" altLang="ko-KR" sz="110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  <a:endParaRPr lang="en-US" altLang="ko-KR" sz="1100" dirty="0">
              <a:ln>
                <a:solidFill>
                  <a:schemeClr val="accent1">
                    <a:alpha val="0"/>
                  </a:schemeClr>
                </a:solidFill>
              </a:ln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539750" indent="-182563" algn="just">
              <a:buFont typeface="+mj-ea"/>
              <a:buAutoNum type="circleNumDbPlain"/>
            </a:pPr>
            <a:endParaRPr lang="en-US" altLang="ko-KR" sz="1600" dirty="0">
              <a:ln>
                <a:solidFill>
                  <a:schemeClr val="accent1">
                    <a:alpha val="0"/>
                  </a:schemeClr>
                </a:solidFill>
              </a:ln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171450" indent="-171450" algn="just">
              <a:lnSpc>
                <a:spcPts val="14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본 진단은 유료진단으로 학교에서 많은 비용을 지불한 것입니다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이에 진단 건수에 제한이 있으니 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회 이상 진단하거나 본인 외 타인에게 진단 코드 유출 시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진단해야 할 학생이 진단이 안되는 등의 불상사가 있을 수 있습니다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  <a:p>
            <a:pPr marL="171450" indent="-171450" algn="just">
              <a:lnSpc>
                <a:spcPts val="14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반드시 본인만 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ko-KR" altLang="en-US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회 진단 하시길 바랍니다</a:t>
            </a:r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DA92AA-A4D2-44C9-B54D-61DD572A9F8A}"/>
              </a:ext>
            </a:extLst>
          </p:cNvPr>
          <p:cNvSpPr txBox="1"/>
          <p:nvPr/>
        </p:nvSpPr>
        <p:spPr>
          <a:xfrm>
            <a:off x="3456096" y="929298"/>
            <a:ext cx="360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>
                <a:ln>
                  <a:solidFill>
                    <a:srgbClr val="0B72B1">
                      <a:alpha val="0"/>
                    </a:srgbClr>
                  </a:solidFill>
                </a:ln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Arial" pitchFamily="34" charset="0"/>
              </a:rPr>
              <a:t>한림성심대학교 </a:t>
            </a:r>
            <a:r>
              <a:rPr lang="en-US" altLang="ko-KR" sz="1400" dirty="0" err="1">
                <a:ln>
                  <a:solidFill>
                    <a:srgbClr val="0B72B1">
                      <a:alpha val="0"/>
                    </a:srgbClr>
                  </a:solidFill>
                </a:ln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Arial" pitchFamily="34" charset="0"/>
              </a:rPr>
              <a:t>eDISC</a:t>
            </a:r>
            <a:r>
              <a:rPr lang="en-US" altLang="ko-KR" sz="1400" dirty="0">
                <a:ln>
                  <a:solidFill>
                    <a:srgbClr val="0B72B1">
                      <a:alpha val="0"/>
                    </a:srgbClr>
                  </a:solidFill>
                </a:ln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Arial" pitchFamily="34" charset="0"/>
              </a:rPr>
              <a:t> </a:t>
            </a:r>
            <a:r>
              <a:rPr lang="ko-KR" altLang="en-US" sz="1400" dirty="0">
                <a:ln>
                  <a:solidFill>
                    <a:srgbClr val="0B72B1">
                      <a:alpha val="0"/>
                    </a:srgbClr>
                  </a:solidFill>
                </a:ln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Arial" pitchFamily="34" charset="0"/>
              </a:rPr>
              <a:t>자기이해 워크숍</a:t>
            </a:r>
            <a:endParaRPr lang="en-US" altLang="ko-KR" sz="1400" dirty="0">
              <a:ln>
                <a:solidFill>
                  <a:srgbClr val="0B72B1">
                    <a:alpha val="0"/>
                  </a:srgbClr>
                </a:solidFill>
              </a:ln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Arial" pitchFamily="34" charset="0"/>
            </a:endParaRPr>
          </a:p>
        </p:txBody>
      </p:sp>
      <p:pic>
        <p:nvPicPr>
          <p:cNvPr id="1026" name="Picture 2" descr="https://qrcodethumb-phinf.pstatic.net/20220804_119/1659578943305CeEX9_PNG/106NG.png 바로가기 QR코드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69" y="1364276"/>
            <a:ext cx="1457325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443. 춘천 한림성심대학교 대학탐방 : 사실 강원대의 형제 같은, 한림대보다 더 오래된 전문대 : 네이버 블로그">
            <a:extLst>
              <a:ext uri="{FF2B5EF4-FFF2-40B4-BE49-F238E27FC236}">
                <a16:creationId xmlns:a16="http://schemas.microsoft.com/office/drawing/2014/main" id="{4520986D-D4EB-0AA8-8D94-15766F91F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09" y="379464"/>
            <a:ext cx="3040185" cy="76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639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228</Words>
  <Application>Microsoft Office PowerPoint</Application>
  <PresentationFormat>와이드스크린</PresentationFormat>
  <Paragraphs>31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나눔스퀘어</vt:lpstr>
      <vt:lpstr>나눔스퀘어 Bold</vt:lpstr>
      <vt:lpstr>나눔스퀘어 ExtraBold</vt:lpstr>
      <vt:lpstr>맑은 고딕</vt:lpstr>
      <vt:lpstr>Arial</vt:lpstr>
      <vt:lpstr>Wingdings</vt:lpstr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HRmentors</dc:creator>
  <cp:lastModifiedBy>유준 권</cp:lastModifiedBy>
  <cp:revision>126</cp:revision>
  <dcterms:created xsi:type="dcterms:W3CDTF">2021-09-30T11:14:23Z</dcterms:created>
  <dcterms:modified xsi:type="dcterms:W3CDTF">2023-09-26T11:58:45Z</dcterms:modified>
</cp:coreProperties>
</file>